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8" r:id="rId6"/>
    <p:sldId id="260" r:id="rId7"/>
    <p:sldId id="271" r:id="rId8"/>
    <p:sldId id="261" r:id="rId9"/>
    <p:sldId id="267" r:id="rId10"/>
    <p:sldId id="269" r:id="rId11"/>
    <p:sldId id="273" r:id="rId12"/>
    <p:sldId id="274" r:id="rId13"/>
    <p:sldId id="276" r:id="rId14"/>
    <p:sldId id="275" r:id="rId15"/>
    <p:sldId id="277" r:id="rId16"/>
    <p:sldId id="262" r:id="rId17"/>
    <p:sldId id="27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pos="76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51" d="100"/>
          <a:sy n="51" d="100"/>
        </p:scale>
        <p:origin x="78" y="1458"/>
      </p:cViewPr>
      <p:guideLst>
        <p:guide orient="horz"/>
        <p:guide pos="76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2E3586C-5E28-41F3-971D-1D4297AE36C2}" type="datetimeFigureOut">
              <a:rPr lang="ar-IQ" smtClean="0"/>
              <a:t>10/01/1443</a:t>
            </a:fld>
            <a:endParaRPr lang="ar-IQ"/>
          </a:p>
        </p:txBody>
      </p:sp>
      <p:sp>
        <p:nvSpPr>
          <p:cNvPr id="5" name="Footer Placeholder 4"/>
          <p:cNvSpPr>
            <a:spLocks noGrp="1"/>
          </p:cNvSpPr>
          <p:nvPr>
            <p:ph type="ftr" sz="quarter" idx="11"/>
          </p:nvPr>
        </p:nvSpPr>
        <p:spPr/>
        <p:txBody>
          <a:bodyPr/>
          <a:lstStyle/>
          <a:p>
            <a:endParaRPr lang="ar-IQ"/>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1246C7A-D8B0-4C8A-9F87-AF793873B0EA}" type="slidenum">
              <a:rPr lang="ar-IQ" smtClean="0"/>
              <a:t>‹#›</a:t>
            </a:fld>
            <a:endParaRPr lang="ar-IQ"/>
          </a:p>
        </p:txBody>
      </p:sp>
    </p:spTree>
    <p:extLst>
      <p:ext uri="{BB962C8B-B14F-4D97-AF65-F5344CB8AC3E}">
        <p14:creationId xmlns:p14="http://schemas.microsoft.com/office/powerpoint/2010/main" val="3682034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2E3586C-5E28-41F3-971D-1D4297AE36C2}" type="datetimeFigureOut">
              <a:rPr lang="ar-IQ" smtClean="0"/>
              <a:t>10/01/1443</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1246C7A-D8B0-4C8A-9F87-AF793873B0EA}" type="slidenum">
              <a:rPr lang="ar-IQ" smtClean="0"/>
              <a:t>‹#›</a:t>
            </a:fld>
            <a:endParaRPr lang="ar-IQ"/>
          </a:p>
        </p:txBody>
      </p:sp>
    </p:spTree>
    <p:extLst>
      <p:ext uri="{BB962C8B-B14F-4D97-AF65-F5344CB8AC3E}">
        <p14:creationId xmlns:p14="http://schemas.microsoft.com/office/powerpoint/2010/main" val="1085436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2E3586C-5E28-41F3-971D-1D4297AE36C2}" type="datetimeFigureOut">
              <a:rPr lang="ar-IQ" smtClean="0"/>
              <a:t>10/01/1443</a:t>
            </a:fld>
            <a:endParaRPr lang="ar-IQ"/>
          </a:p>
        </p:txBody>
      </p:sp>
      <p:sp>
        <p:nvSpPr>
          <p:cNvPr id="5" name="Footer Placeholder 4"/>
          <p:cNvSpPr>
            <a:spLocks noGrp="1"/>
          </p:cNvSpPr>
          <p:nvPr>
            <p:ph type="ftr" sz="quarter" idx="11"/>
          </p:nvPr>
        </p:nvSpPr>
        <p:spPr/>
        <p:txBody>
          <a:bodyPr/>
          <a:lstStyle/>
          <a:p>
            <a:endParaRPr lang="ar-IQ"/>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1246C7A-D8B0-4C8A-9F87-AF793873B0EA}" type="slidenum">
              <a:rPr lang="ar-IQ" smtClean="0"/>
              <a:t>‹#›</a:t>
            </a:fld>
            <a:endParaRPr lang="ar-IQ"/>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533983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C2E3586C-5E28-41F3-971D-1D4297AE36C2}" type="datetimeFigureOut">
              <a:rPr lang="ar-IQ" smtClean="0"/>
              <a:t>10/01/1443</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1246C7A-D8B0-4C8A-9F87-AF793873B0EA}" type="slidenum">
              <a:rPr lang="ar-IQ" smtClean="0"/>
              <a:t>‹#›</a:t>
            </a:fld>
            <a:endParaRPr lang="ar-IQ"/>
          </a:p>
        </p:txBody>
      </p:sp>
    </p:spTree>
    <p:extLst>
      <p:ext uri="{BB962C8B-B14F-4D97-AF65-F5344CB8AC3E}">
        <p14:creationId xmlns:p14="http://schemas.microsoft.com/office/powerpoint/2010/main" val="3564712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C2E3586C-5E28-41F3-971D-1D4297AE36C2}" type="datetimeFigureOut">
              <a:rPr lang="ar-IQ" smtClean="0"/>
              <a:t>10/01/1443</a:t>
            </a:fld>
            <a:endParaRPr lang="ar-IQ"/>
          </a:p>
        </p:txBody>
      </p:sp>
      <p:sp>
        <p:nvSpPr>
          <p:cNvPr id="6" name="Footer Placeholder 5"/>
          <p:cNvSpPr>
            <a:spLocks noGrp="1"/>
          </p:cNvSpPr>
          <p:nvPr>
            <p:ph type="ftr" sz="quarter" idx="11"/>
          </p:nvPr>
        </p:nvSpPr>
        <p:spPr/>
        <p:txBody>
          <a:bodyPr/>
          <a:lstStyle/>
          <a:p>
            <a:endParaRPr lang="ar-IQ"/>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1246C7A-D8B0-4C8A-9F87-AF793873B0EA}" type="slidenum">
              <a:rPr lang="ar-IQ" smtClean="0"/>
              <a:t>‹#›</a:t>
            </a:fld>
            <a:endParaRPr lang="ar-IQ"/>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982163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C2E3586C-5E28-41F3-971D-1D4297AE36C2}" type="datetimeFigureOut">
              <a:rPr lang="ar-IQ" smtClean="0"/>
              <a:t>10/01/1443</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1246C7A-D8B0-4C8A-9F87-AF793873B0EA}" type="slidenum">
              <a:rPr lang="ar-IQ" smtClean="0"/>
              <a:t>‹#›</a:t>
            </a:fld>
            <a:endParaRPr lang="ar-IQ"/>
          </a:p>
        </p:txBody>
      </p:sp>
    </p:spTree>
    <p:extLst>
      <p:ext uri="{BB962C8B-B14F-4D97-AF65-F5344CB8AC3E}">
        <p14:creationId xmlns:p14="http://schemas.microsoft.com/office/powerpoint/2010/main" val="29178287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E3586C-5E28-41F3-971D-1D4297AE36C2}" type="datetimeFigureOut">
              <a:rPr lang="ar-IQ" smtClean="0"/>
              <a:t>10/01/1443</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1246C7A-D8B0-4C8A-9F87-AF793873B0EA}" type="slidenum">
              <a:rPr lang="ar-IQ" smtClean="0"/>
              <a:t>‹#›</a:t>
            </a:fld>
            <a:endParaRPr lang="ar-IQ"/>
          </a:p>
        </p:txBody>
      </p:sp>
    </p:spTree>
    <p:extLst>
      <p:ext uri="{BB962C8B-B14F-4D97-AF65-F5344CB8AC3E}">
        <p14:creationId xmlns:p14="http://schemas.microsoft.com/office/powerpoint/2010/main" val="12447469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E3586C-5E28-41F3-971D-1D4297AE36C2}" type="datetimeFigureOut">
              <a:rPr lang="ar-IQ" smtClean="0"/>
              <a:t>10/01/1443</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1246C7A-D8B0-4C8A-9F87-AF793873B0EA}" type="slidenum">
              <a:rPr lang="ar-IQ" smtClean="0"/>
              <a:t>‹#›</a:t>
            </a:fld>
            <a:endParaRPr lang="ar-IQ"/>
          </a:p>
        </p:txBody>
      </p:sp>
    </p:spTree>
    <p:extLst>
      <p:ext uri="{BB962C8B-B14F-4D97-AF65-F5344CB8AC3E}">
        <p14:creationId xmlns:p14="http://schemas.microsoft.com/office/powerpoint/2010/main" val="391134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E3586C-5E28-41F3-971D-1D4297AE36C2}" type="datetimeFigureOut">
              <a:rPr lang="ar-IQ" smtClean="0"/>
              <a:t>10/01/1443</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1246C7A-D8B0-4C8A-9F87-AF793873B0EA}" type="slidenum">
              <a:rPr lang="ar-IQ" smtClean="0"/>
              <a:t>‹#›</a:t>
            </a:fld>
            <a:endParaRPr lang="ar-IQ"/>
          </a:p>
        </p:txBody>
      </p:sp>
    </p:spTree>
    <p:extLst>
      <p:ext uri="{BB962C8B-B14F-4D97-AF65-F5344CB8AC3E}">
        <p14:creationId xmlns:p14="http://schemas.microsoft.com/office/powerpoint/2010/main" val="2225658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2E3586C-5E28-41F3-971D-1D4297AE36C2}" type="datetimeFigureOut">
              <a:rPr lang="ar-IQ" smtClean="0"/>
              <a:t>10/01/1443</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1246C7A-D8B0-4C8A-9F87-AF793873B0EA}" type="slidenum">
              <a:rPr lang="ar-IQ" smtClean="0"/>
              <a:t>‹#›</a:t>
            </a:fld>
            <a:endParaRPr lang="ar-IQ"/>
          </a:p>
        </p:txBody>
      </p:sp>
    </p:spTree>
    <p:extLst>
      <p:ext uri="{BB962C8B-B14F-4D97-AF65-F5344CB8AC3E}">
        <p14:creationId xmlns:p14="http://schemas.microsoft.com/office/powerpoint/2010/main" val="1794951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2E3586C-5E28-41F3-971D-1D4297AE36C2}" type="datetimeFigureOut">
              <a:rPr lang="ar-IQ" smtClean="0"/>
              <a:t>10/01/1443</a:t>
            </a:fld>
            <a:endParaRPr lang="ar-IQ"/>
          </a:p>
        </p:txBody>
      </p:sp>
      <p:sp>
        <p:nvSpPr>
          <p:cNvPr id="6" name="Footer Placeholder 5"/>
          <p:cNvSpPr>
            <a:spLocks noGrp="1"/>
          </p:cNvSpPr>
          <p:nvPr>
            <p:ph type="ftr" sz="quarter" idx="11"/>
          </p:nvPr>
        </p:nvSpPr>
        <p:spPr/>
        <p:txBody>
          <a:bodyPr/>
          <a:lstStyle/>
          <a:p>
            <a:endParaRPr lang="ar-IQ"/>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1246C7A-D8B0-4C8A-9F87-AF793873B0EA}" type="slidenum">
              <a:rPr lang="ar-IQ" smtClean="0"/>
              <a:t>‹#›</a:t>
            </a:fld>
            <a:endParaRPr lang="ar-IQ"/>
          </a:p>
        </p:txBody>
      </p:sp>
    </p:spTree>
    <p:extLst>
      <p:ext uri="{BB962C8B-B14F-4D97-AF65-F5344CB8AC3E}">
        <p14:creationId xmlns:p14="http://schemas.microsoft.com/office/powerpoint/2010/main" val="4141943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E3586C-5E28-41F3-971D-1D4297AE36C2}" type="datetimeFigureOut">
              <a:rPr lang="ar-IQ" smtClean="0"/>
              <a:t>10/01/1443</a:t>
            </a:fld>
            <a:endParaRPr lang="ar-IQ"/>
          </a:p>
        </p:txBody>
      </p:sp>
      <p:sp>
        <p:nvSpPr>
          <p:cNvPr id="8" name="Footer Placeholder 7"/>
          <p:cNvSpPr>
            <a:spLocks noGrp="1"/>
          </p:cNvSpPr>
          <p:nvPr>
            <p:ph type="ftr" sz="quarter" idx="11"/>
          </p:nvPr>
        </p:nvSpPr>
        <p:spPr/>
        <p:txBody>
          <a:bodyPr/>
          <a:lstStyle/>
          <a:p>
            <a:endParaRPr lang="ar-IQ"/>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1246C7A-D8B0-4C8A-9F87-AF793873B0EA}" type="slidenum">
              <a:rPr lang="ar-IQ" smtClean="0"/>
              <a:t>‹#›</a:t>
            </a:fld>
            <a:endParaRPr lang="ar-IQ"/>
          </a:p>
        </p:txBody>
      </p:sp>
    </p:spTree>
    <p:extLst>
      <p:ext uri="{BB962C8B-B14F-4D97-AF65-F5344CB8AC3E}">
        <p14:creationId xmlns:p14="http://schemas.microsoft.com/office/powerpoint/2010/main" val="1964378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2E3586C-5E28-41F3-971D-1D4297AE36C2}" type="datetimeFigureOut">
              <a:rPr lang="ar-IQ" smtClean="0"/>
              <a:t>10/01/1443</a:t>
            </a:fld>
            <a:endParaRPr lang="ar-IQ"/>
          </a:p>
        </p:txBody>
      </p:sp>
      <p:sp>
        <p:nvSpPr>
          <p:cNvPr id="4" name="Footer Placeholder 3"/>
          <p:cNvSpPr>
            <a:spLocks noGrp="1"/>
          </p:cNvSpPr>
          <p:nvPr>
            <p:ph type="ftr" sz="quarter" idx="11"/>
          </p:nvPr>
        </p:nvSpPr>
        <p:spPr/>
        <p:txBody>
          <a:bodyPr/>
          <a:lstStyle/>
          <a:p>
            <a:endParaRPr lang="ar-IQ"/>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1246C7A-D8B0-4C8A-9F87-AF793873B0EA}" type="slidenum">
              <a:rPr lang="ar-IQ" smtClean="0"/>
              <a:t>‹#›</a:t>
            </a:fld>
            <a:endParaRPr lang="ar-IQ"/>
          </a:p>
        </p:txBody>
      </p:sp>
    </p:spTree>
    <p:extLst>
      <p:ext uri="{BB962C8B-B14F-4D97-AF65-F5344CB8AC3E}">
        <p14:creationId xmlns:p14="http://schemas.microsoft.com/office/powerpoint/2010/main" val="3871104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E3586C-5E28-41F3-971D-1D4297AE36C2}" type="datetimeFigureOut">
              <a:rPr lang="ar-IQ" smtClean="0"/>
              <a:t>10/01/1443</a:t>
            </a:fld>
            <a:endParaRPr lang="ar-IQ"/>
          </a:p>
        </p:txBody>
      </p:sp>
      <p:sp>
        <p:nvSpPr>
          <p:cNvPr id="3" name="Footer Placeholder 2"/>
          <p:cNvSpPr>
            <a:spLocks noGrp="1"/>
          </p:cNvSpPr>
          <p:nvPr>
            <p:ph type="ftr" sz="quarter" idx="11"/>
          </p:nvPr>
        </p:nvSpPr>
        <p:spPr/>
        <p:txBody>
          <a:bodyPr/>
          <a:lstStyle/>
          <a:p>
            <a:endParaRPr lang="ar-IQ"/>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1246C7A-D8B0-4C8A-9F87-AF793873B0EA}" type="slidenum">
              <a:rPr lang="ar-IQ" smtClean="0"/>
              <a:t>‹#›</a:t>
            </a:fld>
            <a:endParaRPr lang="ar-IQ"/>
          </a:p>
        </p:txBody>
      </p:sp>
    </p:spTree>
    <p:extLst>
      <p:ext uri="{BB962C8B-B14F-4D97-AF65-F5344CB8AC3E}">
        <p14:creationId xmlns:p14="http://schemas.microsoft.com/office/powerpoint/2010/main" val="228222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2E3586C-5E28-41F3-971D-1D4297AE36C2}" type="datetimeFigureOut">
              <a:rPr lang="ar-IQ" smtClean="0"/>
              <a:t>10/01/1443</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1246C7A-D8B0-4C8A-9F87-AF793873B0EA}" type="slidenum">
              <a:rPr lang="ar-IQ" smtClean="0"/>
              <a:t>‹#›</a:t>
            </a:fld>
            <a:endParaRPr lang="ar-IQ"/>
          </a:p>
        </p:txBody>
      </p:sp>
    </p:spTree>
    <p:extLst>
      <p:ext uri="{BB962C8B-B14F-4D97-AF65-F5344CB8AC3E}">
        <p14:creationId xmlns:p14="http://schemas.microsoft.com/office/powerpoint/2010/main" val="157989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2E3586C-5E28-41F3-971D-1D4297AE36C2}" type="datetimeFigureOut">
              <a:rPr lang="ar-IQ" smtClean="0"/>
              <a:t>10/01/1443</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1246C7A-D8B0-4C8A-9F87-AF793873B0EA}" type="slidenum">
              <a:rPr lang="ar-IQ" smtClean="0"/>
              <a:t>‹#›</a:t>
            </a:fld>
            <a:endParaRPr lang="ar-IQ"/>
          </a:p>
        </p:txBody>
      </p:sp>
    </p:spTree>
    <p:extLst>
      <p:ext uri="{BB962C8B-B14F-4D97-AF65-F5344CB8AC3E}">
        <p14:creationId xmlns:p14="http://schemas.microsoft.com/office/powerpoint/2010/main" val="1295864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2E3586C-5E28-41F3-971D-1D4297AE36C2}" type="datetimeFigureOut">
              <a:rPr lang="ar-IQ" smtClean="0"/>
              <a:t>10/01/1443</a:t>
            </a:fld>
            <a:endParaRPr lang="ar-IQ"/>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1246C7A-D8B0-4C8A-9F87-AF793873B0EA}" type="slidenum">
              <a:rPr lang="ar-IQ" smtClean="0"/>
              <a:t>‹#›</a:t>
            </a:fld>
            <a:endParaRPr lang="ar-IQ"/>
          </a:p>
        </p:txBody>
      </p:sp>
    </p:spTree>
    <p:extLst>
      <p:ext uri="{BB962C8B-B14F-4D97-AF65-F5344CB8AC3E}">
        <p14:creationId xmlns:p14="http://schemas.microsoft.com/office/powerpoint/2010/main" val="37961350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psychology.about.com/od/behavioralpsychology/f/behaviorism.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psychology.about.com/od/behavioralpsychology/a/classcond.htm" TargetMode="External"/><Relationship Id="rId2" Type="http://schemas.openxmlformats.org/officeDocument/2006/relationships/hyperlink" Target="http://psychology.about.com/od/profilesofmajorthinkers/p/pavlov.htm"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psychology.about.com/od/uindex/g/uncondstim.htm" TargetMode="External"/><Relationship Id="rId2" Type="http://schemas.openxmlformats.org/officeDocument/2006/relationships/hyperlink" Target="http://psychology.about.com/od/uindex/g/unconditioned.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psychology.about.com/od/cindex/g/condstim.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psychology.about.com/od/cindex/g/condresp.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0650" y="2112963"/>
            <a:ext cx="9144000" cy="2387600"/>
          </a:xfrm>
        </p:spPr>
        <p:txBody>
          <a:bodyPr/>
          <a:lstStyle/>
          <a:p>
            <a:r>
              <a:rPr lang="ar-IQ" b="1" dirty="0">
                <a:solidFill>
                  <a:srgbClr val="FF0000"/>
                </a:solidFill>
                <a:latin typeface="Arabic Typesetting" panose="03020402040406030203" pitchFamily="66" charset="-78"/>
                <a:cs typeface="Arabic Typesetting" panose="03020402040406030203" pitchFamily="66" charset="-78"/>
              </a:rPr>
              <a:t>المدرسة السلوكية</a:t>
            </a:r>
            <a:br>
              <a:rPr lang="ar-IQ" b="1" dirty="0">
                <a:solidFill>
                  <a:srgbClr val="FF0000"/>
                </a:solidFill>
                <a:latin typeface="Arabic Typesetting" panose="03020402040406030203" pitchFamily="66" charset="-78"/>
                <a:cs typeface="Arabic Typesetting" panose="03020402040406030203" pitchFamily="66" charset="-78"/>
              </a:rPr>
            </a:br>
            <a:r>
              <a:rPr lang="en-US" b="1" dirty="0">
                <a:solidFill>
                  <a:srgbClr val="FF0000"/>
                </a:solidFill>
                <a:latin typeface="Arabic Typesetting" panose="03020402040406030203" pitchFamily="66" charset="-78"/>
                <a:cs typeface="Arabic Typesetting" panose="03020402040406030203" pitchFamily="66" charset="-78"/>
              </a:rPr>
              <a:t>The Behaviorism</a:t>
            </a:r>
            <a:endParaRPr lang="ar-IQ" b="1" dirty="0">
              <a:solidFill>
                <a:srgbClr val="FF0000"/>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237574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706C43-1C0C-4D6D-946B-5D1B14F004D5}"/>
              </a:ext>
            </a:extLst>
          </p:cNvPr>
          <p:cNvSpPr>
            <a:spLocks noGrp="1"/>
          </p:cNvSpPr>
          <p:nvPr>
            <p:ph idx="1"/>
          </p:nvPr>
        </p:nvSpPr>
        <p:spPr/>
        <p:txBody>
          <a:bodyPr>
            <a:normAutofit/>
          </a:bodyPr>
          <a:lstStyle/>
          <a:p>
            <a:pPr marL="0" indent="0" algn="just">
              <a:buNone/>
            </a:pPr>
            <a:r>
              <a:rPr lang="ar-IQ" sz="3600" dirty="0">
                <a:latin typeface="Arabic Typesetting" panose="03020402040406030203" pitchFamily="66" charset="-78"/>
                <a:cs typeface="Arabic Typesetting" panose="03020402040406030203" pitchFamily="66" charset="-78"/>
              </a:rPr>
              <a:t>في تجربة ألبرت الصغير الشهيرة لجون واطسن أظهر الطفل تعميمًا للمحفزات من خلال إظهار الخوف أيضًا استجابة لأشياء بيضاء غامضة أخرى بما في ذلك الألعاب المحشوة وشعر واتسون.</a:t>
            </a:r>
          </a:p>
          <a:p>
            <a:pPr marL="0" indent="0" algn="just">
              <a:buNone/>
            </a:pPr>
            <a:r>
              <a:rPr lang="ar-IQ" sz="3600" dirty="0">
                <a:latin typeface="Arabic Typesetting" panose="03020402040406030203" pitchFamily="66" charset="-78"/>
                <a:cs typeface="Arabic Typesetting" panose="03020402040406030203" pitchFamily="66" charset="-78"/>
              </a:rPr>
              <a:t>6. </a:t>
            </a:r>
            <a:r>
              <a:rPr lang="ar-IQ" sz="3600" b="1" dirty="0">
                <a:latin typeface="Arabic Typesetting" panose="03020402040406030203" pitchFamily="66" charset="-78"/>
                <a:cs typeface="Arabic Typesetting" panose="03020402040406030203" pitchFamily="66" charset="-78"/>
              </a:rPr>
              <a:t>الانطفاء </a:t>
            </a:r>
            <a:r>
              <a:rPr lang="en-US" sz="3600" b="1" dirty="0">
                <a:solidFill>
                  <a:srgbClr val="FF0000"/>
                </a:solidFill>
                <a:latin typeface="Arabic Typesetting" panose="03020402040406030203" pitchFamily="66" charset="-78"/>
                <a:cs typeface="Arabic Typesetting" panose="03020402040406030203" pitchFamily="66" charset="-78"/>
              </a:rPr>
              <a:t>Extinction</a:t>
            </a:r>
            <a:r>
              <a:rPr lang="ar-IQ" sz="3600" b="1" dirty="0">
                <a:latin typeface="Arabic Typesetting" panose="03020402040406030203" pitchFamily="66" charset="-78"/>
                <a:cs typeface="Arabic Typesetting" panose="03020402040406030203" pitchFamily="66" charset="-78"/>
              </a:rPr>
              <a:t>، </a:t>
            </a:r>
            <a:r>
              <a:rPr lang="ar-IQ" sz="3600" dirty="0">
                <a:latin typeface="Arabic Typesetting" panose="03020402040406030203" pitchFamily="66" charset="-78"/>
                <a:cs typeface="Arabic Typesetting" panose="03020402040406030203" pitchFamily="66" charset="-78"/>
              </a:rPr>
              <a:t>انخفاض في الاستجابة للمثير الشرطي حتى توقفها، وذلك نتيجة تكرر ظهوره بدون ملازمة المثير غير الشرطي.</a:t>
            </a:r>
          </a:p>
          <a:p>
            <a:pPr marL="0" indent="0">
              <a:buNone/>
            </a:pPr>
            <a:endParaRPr lang="en-US" dirty="0"/>
          </a:p>
        </p:txBody>
      </p:sp>
    </p:spTree>
    <p:extLst>
      <p:ext uri="{BB962C8B-B14F-4D97-AF65-F5344CB8AC3E}">
        <p14:creationId xmlns:p14="http://schemas.microsoft.com/office/powerpoint/2010/main" val="1996076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30E76C-7837-448A-90D6-A8E9173D4E95}"/>
              </a:ext>
            </a:extLst>
          </p:cNvPr>
          <p:cNvSpPr>
            <a:spLocks noGrp="1"/>
          </p:cNvSpPr>
          <p:nvPr>
            <p:ph idx="1"/>
          </p:nvPr>
        </p:nvSpPr>
        <p:spPr/>
        <p:txBody>
          <a:bodyPr>
            <a:normAutofit/>
          </a:bodyPr>
          <a:lstStyle/>
          <a:p>
            <a:pPr marL="0" indent="0">
              <a:buNone/>
            </a:pPr>
            <a:r>
              <a:rPr lang="ar-IQ" sz="3600" b="1" dirty="0">
                <a:latin typeface="Arabic Typesetting" panose="03020402040406030203" pitchFamily="66" charset="-78"/>
                <a:cs typeface="Arabic Typesetting" panose="03020402040406030203" pitchFamily="66" charset="-78"/>
              </a:rPr>
              <a:t>7. تمييز المثير </a:t>
            </a:r>
            <a:r>
              <a:rPr lang="en-US" sz="3600" b="1" dirty="0">
                <a:solidFill>
                  <a:srgbClr val="FF0000"/>
                </a:solidFill>
                <a:latin typeface="Arabic Typesetting" panose="03020402040406030203" pitchFamily="66" charset="-78"/>
                <a:cs typeface="Arabic Typesetting" panose="03020402040406030203" pitchFamily="66" charset="-78"/>
              </a:rPr>
              <a:t>Stimulus Discrimination</a:t>
            </a:r>
            <a:endParaRPr lang="ar-IQ" sz="3600" b="1" dirty="0">
              <a:solidFill>
                <a:srgbClr val="FF0000"/>
              </a:solidFill>
              <a:latin typeface="Arabic Typesetting" panose="03020402040406030203" pitchFamily="66" charset="-78"/>
              <a:cs typeface="Arabic Typesetting" panose="03020402040406030203" pitchFamily="66" charset="-78"/>
            </a:endParaRPr>
          </a:p>
          <a:p>
            <a:pPr marL="0" indent="0">
              <a:buNone/>
            </a:pPr>
            <a:r>
              <a:rPr lang="ar-IQ" sz="3600" dirty="0">
                <a:latin typeface="Arabic Typesetting" panose="03020402040406030203" pitchFamily="66" charset="-78"/>
                <a:cs typeface="Arabic Typesetting" panose="03020402040406030203" pitchFamily="66" charset="-78"/>
              </a:rPr>
              <a:t>التمييز هو القدرة على التفريق بين المثير المشروط والمثيرات الأخرى المشابهة، والتي لم يتم إقترانها مع مثير طبيعي غير مشروط.على سبيل المثال، إذا كانت نغمة الجرس هي المثير الشرطي، فإن التمييز سيشمل القدرة على التمييز بين نغمة هذا الجرس والأصوات المماثلة له الأخرى. لذا، فان الحيوان بسبب من قدرته على التمييز بين المثيرات المشابهة، فلن يستجيب إلا عند تقديم المنبه الشرطي المحدد الذي تم إقترانه مع المثير الطبيعي.</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088315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C1164C7-8003-4C27-A5D7-76A7F5853581}"/>
              </a:ext>
            </a:extLst>
          </p:cNvPr>
          <p:cNvSpPr>
            <a:spLocks noGrp="1"/>
          </p:cNvSpPr>
          <p:nvPr>
            <p:ph type="title"/>
          </p:nvPr>
        </p:nvSpPr>
        <p:spPr/>
        <p:txBody>
          <a:bodyPr>
            <a:normAutofit/>
          </a:bodyPr>
          <a:lstStyle/>
          <a:p>
            <a:r>
              <a:rPr lang="ar-IQ" sz="4400" b="1" dirty="0">
                <a:latin typeface="Arabic Typesetting" panose="03020402040406030203" pitchFamily="66" charset="-78"/>
                <a:cs typeface="Arabic Typesetting" panose="03020402040406030203" pitchFamily="66" charset="-78"/>
              </a:rPr>
              <a:t>أمثلة حول الإشراط التقليدي</a:t>
            </a:r>
            <a:endParaRPr lang="en-US" sz="4400" b="1" dirty="0">
              <a:latin typeface="Arabic Typesetting" panose="03020402040406030203" pitchFamily="66" charset="-78"/>
              <a:cs typeface="Arabic Typesetting" panose="03020402040406030203" pitchFamily="66" charset="-78"/>
            </a:endParaRPr>
          </a:p>
        </p:txBody>
      </p:sp>
      <p:sp>
        <p:nvSpPr>
          <p:cNvPr id="3" name="Content Placeholder 2">
            <a:extLst>
              <a:ext uri="{FF2B5EF4-FFF2-40B4-BE49-F238E27FC236}">
                <a16:creationId xmlns:a16="http://schemas.microsoft.com/office/drawing/2014/main" id="{02667BC4-1672-4830-82DA-2B03E1CF99DC}"/>
              </a:ext>
            </a:extLst>
          </p:cNvPr>
          <p:cNvSpPr>
            <a:spLocks noGrp="1"/>
          </p:cNvSpPr>
          <p:nvPr>
            <p:ph idx="1"/>
          </p:nvPr>
        </p:nvSpPr>
        <p:spPr>
          <a:xfrm>
            <a:off x="2589212" y="1905000"/>
            <a:ext cx="8915400" cy="4006222"/>
          </a:xfrm>
        </p:spPr>
        <p:txBody>
          <a:bodyPr>
            <a:noAutofit/>
          </a:bodyPr>
          <a:lstStyle/>
          <a:p>
            <a:pPr marL="0" indent="0" algn="just">
              <a:buNone/>
            </a:pPr>
            <a:r>
              <a:rPr lang="ar-IQ" sz="3600" b="1" dirty="0">
                <a:latin typeface="Arabic Typesetting" panose="03020402040406030203" pitchFamily="66" charset="-78"/>
                <a:cs typeface="Arabic Typesetting" panose="03020402040406030203" pitchFamily="66" charset="-78"/>
              </a:rPr>
              <a:t>استجابة الخوف </a:t>
            </a:r>
            <a:r>
              <a:rPr lang="en-US" sz="3600" b="1" dirty="0">
                <a:latin typeface="Arabic Typesetting" panose="03020402040406030203" pitchFamily="66" charset="-78"/>
                <a:cs typeface="Arabic Typesetting" panose="03020402040406030203" pitchFamily="66" charset="-78"/>
              </a:rPr>
              <a:t>Fear Response</a:t>
            </a:r>
            <a:endParaRPr lang="ar-IQ" sz="3600" b="1" dirty="0">
              <a:latin typeface="Arabic Typesetting" panose="03020402040406030203" pitchFamily="66" charset="-78"/>
              <a:cs typeface="Arabic Typesetting" panose="03020402040406030203" pitchFamily="66" charset="-78"/>
            </a:endParaRPr>
          </a:p>
          <a:p>
            <a:pPr marL="0" indent="0" algn="just">
              <a:buNone/>
            </a:pPr>
            <a:r>
              <a:rPr lang="ar-IQ" sz="3600" dirty="0">
                <a:latin typeface="Arabic Typesetting" panose="03020402040406030203" pitchFamily="66" charset="-78"/>
                <a:cs typeface="Arabic Typesetting" panose="03020402040406030203" pitchFamily="66" charset="-78"/>
              </a:rPr>
              <a:t>تجربة جون ب. واطسن مع الطفل البرت هي مثال ممتاز حول اقتران إستجابة الخوف. قبل الإقتران، كان الجرذ الأبيض حافزًا محايدًا، ولم يكن لدى الطفل البرت أية مخاوف منه. ولكن عند إقتران ظهور الفأر مع الأصوات العالية والمفاجئة، حصل إقتران بين الفأر والضوضاء العالية المفاجئة. ومن خلال الاقتران المتكرر لظهور الفأر مع الضوضاء الصاخبة المفاجئة التي تعتبر مثير طبيعي لتحفيز إستجابة الخوف، أكتسب الفأر الأبيض قوة المثير الطبيعي وأصبح هو بدوره قادراً على تحفيز إستجابة الخوف. </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912076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FA7E03-DAAD-47E0-A786-99A60B991811}"/>
              </a:ext>
            </a:extLst>
          </p:cNvPr>
          <p:cNvSpPr>
            <a:spLocks noGrp="1"/>
          </p:cNvSpPr>
          <p:nvPr>
            <p:ph idx="1"/>
          </p:nvPr>
        </p:nvSpPr>
        <p:spPr/>
        <p:txBody>
          <a:bodyPr>
            <a:normAutofit/>
          </a:bodyPr>
          <a:lstStyle/>
          <a:p>
            <a:pPr marL="0" indent="0" algn="just">
              <a:buNone/>
            </a:pPr>
            <a:r>
              <a:rPr lang="ar-IQ" sz="3600" dirty="0">
                <a:latin typeface="Arabic Typesetting" panose="03020402040406030203" pitchFamily="66" charset="-78"/>
                <a:cs typeface="Arabic Typesetting" panose="03020402040406030203" pitchFamily="66" charset="-78"/>
              </a:rPr>
              <a:t>فأصبح (مثيراً شرطياً) للخوف. وأصبحت إستجابة الخوف التي تستدعى بسببه (إستجابة شرطية) للخوف. </a:t>
            </a:r>
          </a:p>
          <a:p>
            <a:pPr marL="0" indent="0" algn="just">
              <a:buNone/>
            </a:pPr>
            <a:r>
              <a:rPr lang="ar-IQ" sz="3600" dirty="0">
                <a:latin typeface="Arabic Typesetting" panose="03020402040406030203" pitchFamily="66" charset="-78"/>
                <a:cs typeface="Arabic Typesetting" panose="03020402040406030203" pitchFamily="66" charset="-78"/>
              </a:rPr>
              <a:t>توضح هذه التجربة كيف يمكن أن يتشكل الرهاب </a:t>
            </a:r>
            <a:r>
              <a:rPr lang="en-US" sz="3600" dirty="0">
                <a:latin typeface="Arabic Typesetting" panose="03020402040406030203" pitchFamily="66" charset="-78"/>
                <a:cs typeface="Arabic Typesetting" panose="03020402040406030203" pitchFamily="66" charset="-78"/>
              </a:rPr>
              <a:t>Phobia</a:t>
            </a:r>
            <a:r>
              <a:rPr lang="ar-IQ" sz="3600" dirty="0">
                <a:latin typeface="Arabic Typesetting" panose="03020402040406030203" pitchFamily="66" charset="-78"/>
                <a:cs typeface="Arabic Typesetting" panose="03020402040406030203" pitchFamily="66" charset="-78"/>
              </a:rPr>
              <a:t> (الخوف المرضي) من خلال الإقتران أو الإشراط التقليدي. في كثير من الحالات، يمكن أن يؤدي الاقتران لمثير محايد (كلب، على سبيل المثال) وتجربة مخيفة (التعرض للعض من قبل الكلب) إلى رهاب دائم (الخوف من الكلاب).</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872262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59E47E-C7E1-4364-9C87-7127DEAC413F}"/>
              </a:ext>
            </a:extLst>
          </p:cNvPr>
          <p:cNvSpPr>
            <a:spLocks noGrp="1"/>
          </p:cNvSpPr>
          <p:nvPr>
            <p:ph idx="1"/>
          </p:nvPr>
        </p:nvSpPr>
        <p:spPr>
          <a:xfrm>
            <a:off x="2532062" y="1600200"/>
            <a:ext cx="8915400" cy="3924300"/>
          </a:xfrm>
        </p:spPr>
        <p:txBody>
          <a:bodyPr>
            <a:noAutofit/>
          </a:bodyPr>
          <a:lstStyle/>
          <a:p>
            <a:pPr marL="0" indent="0" algn="just">
              <a:buNone/>
            </a:pPr>
            <a:r>
              <a:rPr lang="ar-IQ" sz="3200" b="1" dirty="0">
                <a:latin typeface="Arabic Typesetting" panose="03020402040406030203" pitchFamily="66" charset="-78"/>
                <a:cs typeface="Arabic Typesetting" panose="03020402040406030203" pitchFamily="66" charset="-78"/>
              </a:rPr>
              <a:t>التذوق المنفر </a:t>
            </a:r>
            <a:r>
              <a:rPr lang="en-US" sz="3200" b="1" dirty="0">
                <a:solidFill>
                  <a:srgbClr val="FF0000"/>
                </a:solidFill>
                <a:latin typeface="Arabic Typesetting" panose="03020402040406030203" pitchFamily="66" charset="-78"/>
                <a:cs typeface="Arabic Typesetting" panose="03020402040406030203" pitchFamily="66" charset="-78"/>
              </a:rPr>
              <a:t>Taste Aversions</a:t>
            </a:r>
          </a:p>
          <a:p>
            <a:pPr marL="0" indent="0" algn="just">
              <a:buNone/>
            </a:pPr>
            <a:r>
              <a:rPr lang="ar-IQ" sz="3200" dirty="0">
                <a:latin typeface="Arabic Typesetting" panose="03020402040406030203" pitchFamily="66" charset="-78"/>
                <a:cs typeface="Arabic Typesetting" panose="03020402040406030203" pitchFamily="66" charset="-78"/>
              </a:rPr>
              <a:t>مثال آخر للإشراط التقليدي يتعلق في خلق تغيير مشروط في حاسة التذوق. لاحظ الباحثان جون جارسيا </a:t>
            </a:r>
            <a:r>
              <a:rPr lang="en-US" sz="3200" dirty="0">
                <a:latin typeface="Arabic Typesetting" panose="03020402040406030203" pitchFamily="66" charset="-78"/>
                <a:cs typeface="Arabic Typesetting" panose="03020402040406030203" pitchFamily="66" charset="-78"/>
              </a:rPr>
              <a:t>John Garcia</a:t>
            </a:r>
            <a:r>
              <a:rPr lang="ar-IQ" sz="3200" dirty="0">
                <a:latin typeface="Arabic Typesetting" panose="03020402040406030203" pitchFamily="66" charset="-78"/>
                <a:cs typeface="Arabic Typesetting" panose="03020402040406030203" pitchFamily="66" charset="-78"/>
              </a:rPr>
              <a:t> و بوب كولينج </a:t>
            </a:r>
            <a:r>
              <a:rPr lang="en-US" sz="3200" dirty="0">
                <a:latin typeface="Arabic Typesetting" panose="03020402040406030203" pitchFamily="66" charset="-78"/>
                <a:cs typeface="Arabic Typesetting" panose="03020402040406030203" pitchFamily="66" charset="-78"/>
              </a:rPr>
              <a:t>Bob Koelling</a:t>
            </a:r>
            <a:r>
              <a:rPr lang="ar-IQ" sz="3200" dirty="0">
                <a:latin typeface="Arabic Typesetting" panose="03020402040406030203" pitchFamily="66" charset="-78"/>
                <a:cs typeface="Arabic Typesetting" panose="03020402040406030203" pitchFamily="66" charset="-78"/>
              </a:rPr>
              <a:t> هذه الظاهرة لأول مرة عندما لاحظا كيف أن الفئران التي تعرضت لإشعاع يسبب الغثيان ظهر لديها نفورًا من الماء المنكه بعد ان تم تقديمهما معًا. في هذا المثال، يمثل الإشعاع المثير (غير المشروط) ويمثل الغثيان (الاستجابة غير المشروطة). بعد الاقتران، الماء المنكه أصبح (مثير شرطي)، بينما الغثيان الذي يتكون عند التعرض للماء المنكه وحده أصبح (الاستجابة المشروطة).</a:t>
            </a:r>
            <a:endParaRPr lang="en-US" sz="32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664327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31FE05-2065-4611-AFBD-D91242B26D6E}"/>
              </a:ext>
            </a:extLst>
          </p:cNvPr>
          <p:cNvSpPr>
            <a:spLocks noGrp="1"/>
          </p:cNvSpPr>
          <p:nvPr>
            <p:ph idx="1"/>
          </p:nvPr>
        </p:nvSpPr>
        <p:spPr/>
        <p:txBody>
          <a:bodyPr>
            <a:normAutofit/>
          </a:bodyPr>
          <a:lstStyle/>
          <a:p>
            <a:pPr marL="0" indent="0" algn="just">
              <a:buNone/>
            </a:pPr>
            <a:r>
              <a:rPr lang="ar-IQ" sz="3600" dirty="0">
                <a:latin typeface="Arabic Typesetting" panose="03020402040406030203" pitchFamily="66" charset="-78"/>
                <a:cs typeface="Arabic Typesetting" panose="03020402040406030203" pitchFamily="66" charset="-78"/>
              </a:rPr>
              <a:t>وجد الباحثون أيضًا أن مثل هذه النفور يمكن أن يتطور حتى إذا تم تقديم المنبه المشروط (نكهة طعام معين) قبل عدة ساعات من المثير غير المشروط (المنبه المسبب للغثيان)، وليس معه فقط!</a:t>
            </a:r>
            <a:endParaRPr lang="en-US" sz="3600" dirty="0"/>
          </a:p>
        </p:txBody>
      </p:sp>
    </p:spTree>
    <p:extLst>
      <p:ext uri="{BB962C8B-B14F-4D97-AF65-F5344CB8AC3E}">
        <p14:creationId xmlns:p14="http://schemas.microsoft.com/office/powerpoint/2010/main" val="569353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lgn="just">
              <a:buNone/>
            </a:pPr>
            <a:r>
              <a:rPr lang="ar-SA" sz="3600" b="1" dirty="0">
                <a:latin typeface="Arabic Typesetting" panose="03020402040406030203" pitchFamily="66" charset="-78"/>
                <a:cs typeface="Arabic Typesetting" panose="03020402040406030203" pitchFamily="66" charset="-78"/>
              </a:rPr>
              <a:t>الإشراط التقليدي في الحياة الواقعية</a:t>
            </a:r>
            <a:endParaRPr lang="ar-IQ" sz="3600" dirty="0">
              <a:latin typeface="Arabic Typesetting" panose="03020402040406030203" pitchFamily="66" charset="-78"/>
              <a:cs typeface="Arabic Typesetting" panose="03020402040406030203" pitchFamily="66" charset="-78"/>
            </a:endParaRPr>
          </a:p>
          <a:p>
            <a:pPr marL="0" indent="0" algn="just">
              <a:buNone/>
            </a:pPr>
            <a:r>
              <a:rPr lang="ar-SA" sz="3600" dirty="0">
                <a:latin typeface="Arabic Typesetting" panose="03020402040406030203" pitchFamily="66" charset="-78"/>
                <a:cs typeface="Arabic Typesetting" panose="03020402040406030203" pitchFamily="66" charset="-78"/>
              </a:rPr>
              <a:t>ان تقنيات ومبادئ التعلم الشرطي مفيدة جدا في حياتنا وفي ميادين عدة منها في مجال الصحة النفسية وبوجه خاص علاج المخاوف المرضية </a:t>
            </a:r>
            <a:r>
              <a:rPr lang="en-US" sz="3600" dirty="0">
                <a:latin typeface="Arabic Typesetting" panose="03020402040406030203" pitchFamily="66" charset="-78"/>
                <a:cs typeface="Arabic Typesetting" panose="03020402040406030203" pitchFamily="66" charset="-78"/>
              </a:rPr>
              <a:t>phobias</a:t>
            </a:r>
            <a:r>
              <a:rPr lang="ar-SA" sz="3600" dirty="0">
                <a:latin typeface="Arabic Typesetting" panose="03020402040406030203" pitchFamily="66" charset="-78"/>
                <a:cs typeface="Arabic Typesetting" panose="03020402040406030203" pitchFamily="66" charset="-78"/>
              </a:rPr>
              <a:t> ومشاكل القلق </a:t>
            </a:r>
            <a:r>
              <a:rPr lang="en-US" sz="3600" dirty="0">
                <a:latin typeface="Arabic Typesetting" panose="03020402040406030203" pitchFamily="66" charset="-78"/>
                <a:cs typeface="Arabic Typesetting" panose="03020402040406030203" pitchFamily="66" charset="-78"/>
              </a:rPr>
              <a:t>anxiety problems</a:t>
            </a:r>
            <a:r>
              <a:rPr lang="ar-SA" sz="3600" dirty="0">
                <a:latin typeface="Arabic Typesetting" panose="03020402040406030203" pitchFamily="66" charset="-78"/>
                <a:cs typeface="Arabic Typesetting" panose="03020402040406030203" pitchFamily="66" charset="-78"/>
              </a:rPr>
              <a:t>. </a:t>
            </a:r>
            <a:endParaRPr lang="ar-IQ" sz="3600" dirty="0">
              <a:latin typeface="Arabic Typesetting" panose="03020402040406030203" pitchFamily="66" charset="-78"/>
              <a:cs typeface="Arabic Typesetting" panose="03020402040406030203" pitchFamily="66" charset="-78"/>
            </a:endParaRPr>
          </a:p>
          <a:p>
            <a:pPr marL="0" indent="0" algn="just">
              <a:buNone/>
            </a:pPr>
            <a:r>
              <a:rPr lang="ar-SA" sz="3600" dirty="0">
                <a:latin typeface="Arabic Typesetting" panose="03020402040406030203" pitchFamily="66" charset="-78"/>
                <a:cs typeface="Arabic Typesetting" panose="03020402040406030203" pitchFamily="66" charset="-78"/>
              </a:rPr>
              <a:t>كما ان بإمكان المعلمين الاستفادة من هذه المبادئ من أجل خلق بيئة دراسية ايجابية لمساعدة التلاميذ للتغلب على الخوف والقلق. </a:t>
            </a:r>
            <a:endParaRPr lang="ar-IQ"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272380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A27768-DA2A-4681-9A34-7087BFE946C7}"/>
              </a:ext>
            </a:extLst>
          </p:cNvPr>
          <p:cNvSpPr>
            <a:spLocks noGrp="1"/>
          </p:cNvSpPr>
          <p:nvPr>
            <p:ph idx="1"/>
          </p:nvPr>
        </p:nvSpPr>
        <p:spPr/>
        <p:txBody>
          <a:bodyPr/>
          <a:lstStyle/>
          <a:p>
            <a:pPr marL="0" indent="0" algn="just">
              <a:buNone/>
            </a:pPr>
            <a:r>
              <a:rPr lang="ar-SA" sz="3600" dirty="0">
                <a:latin typeface="Arabic Typesetting" panose="03020402040406030203" pitchFamily="66" charset="-78"/>
                <a:cs typeface="Arabic Typesetting" panose="03020402040406030203" pitchFamily="66" charset="-78"/>
              </a:rPr>
              <a:t>مثلا بمزاوجة المواقف المستثيرة للقلق</a:t>
            </a:r>
            <a:r>
              <a:rPr lang="ar-IQ" sz="3600" dirty="0">
                <a:latin typeface="Arabic Typesetting" panose="03020402040406030203" pitchFamily="66" charset="-78"/>
                <a:cs typeface="Arabic Typesetting" panose="03020402040406030203" pitchFamily="66" charset="-78"/>
              </a:rPr>
              <a:t> مع شئ سار، </a:t>
            </a:r>
            <a:r>
              <a:rPr lang="ar-SA" sz="3600" dirty="0">
                <a:latin typeface="Arabic Typesetting" panose="03020402040406030203" pitchFamily="66" charset="-78"/>
                <a:cs typeface="Arabic Typesetting" panose="03020402040406030203" pitchFamily="66" charset="-78"/>
              </a:rPr>
              <a:t>كما </a:t>
            </a:r>
            <a:r>
              <a:rPr lang="ar-IQ" sz="3600" dirty="0">
                <a:latin typeface="Arabic Typesetting" panose="03020402040406030203" pitchFamily="66" charset="-78"/>
                <a:cs typeface="Arabic Typesetting" panose="03020402040406030203" pitchFamily="66" charset="-78"/>
              </a:rPr>
              <a:t>في حال تحدث الطالب </a:t>
            </a:r>
            <a:r>
              <a:rPr lang="ar-SA" sz="3600" dirty="0">
                <a:latin typeface="Arabic Typesetting" panose="03020402040406030203" pitchFamily="66" charset="-78"/>
                <a:cs typeface="Arabic Typesetting" panose="03020402040406030203" pitchFamily="66" charset="-78"/>
              </a:rPr>
              <a:t>أمام</a:t>
            </a:r>
            <a:r>
              <a:rPr lang="ar-IQ" sz="3600" dirty="0">
                <a:latin typeface="Arabic Typesetting" panose="03020402040406030203" pitchFamily="66" charset="-78"/>
                <a:cs typeface="Arabic Typesetting" panose="03020402040406030203" pitchFamily="66" charset="-78"/>
              </a:rPr>
              <a:t> زملاءه في</a:t>
            </a:r>
            <a:r>
              <a:rPr lang="ar-SA" sz="3600" dirty="0">
                <a:latin typeface="Arabic Typesetting" panose="03020402040406030203" pitchFamily="66" charset="-78"/>
                <a:cs typeface="Arabic Typesetting" panose="03020402040406030203" pitchFamily="66" charset="-78"/>
              </a:rPr>
              <a:t> الصف</a:t>
            </a:r>
            <a:r>
              <a:rPr lang="ar-IQ" sz="3600" dirty="0">
                <a:latin typeface="Arabic Typesetting" panose="03020402040406030203" pitchFamily="66" charset="-78"/>
                <a:cs typeface="Arabic Typesetting" panose="03020402040406030203" pitchFamily="66" charset="-78"/>
              </a:rPr>
              <a:t> على سبيل المثال.</a:t>
            </a:r>
            <a:r>
              <a:rPr lang="ar-SA" sz="3600" dirty="0">
                <a:latin typeface="Arabic Typesetting" panose="03020402040406030203" pitchFamily="66" charset="-78"/>
                <a:cs typeface="Arabic Typesetting" panose="03020402040406030203" pitchFamily="66" charset="-78"/>
              </a:rPr>
              <a:t> </a:t>
            </a:r>
            <a:r>
              <a:rPr lang="ar-IQ" sz="3600" dirty="0">
                <a:latin typeface="Arabic Typesetting" panose="03020402040406030203" pitchFamily="66" charset="-78"/>
                <a:cs typeface="Arabic Typesetting" panose="03020402040406030203" pitchFamily="66" charset="-78"/>
              </a:rPr>
              <a:t>حيث يمكن </a:t>
            </a:r>
            <a:r>
              <a:rPr lang="ar-SA" sz="3600" dirty="0">
                <a:latin typeface="Arabic Typesetting" panose="03020402040406030203" pitchFamily="66" charset="-78"/>
                <a:cs typeface="Arabic Typesetting" panose="03020402040406030203" pitchFamily="66" charset="-78"/>
              </a:rPr>
              <a:t>مزاوجة موقف كهذا مع </a:t>
            </a:r>
            <a:r>
              <a:rPr lang="ar-IQ" sz="3600" dirty="0">
                <a:latin typeface="Arabic Typesetting" panose="03020402040406030203" pitchFamily="66" charset="-78"/>
                <a:cs typeface="Arabic Typesetting" panose="03020402040406030203" pitchFamily="66" charset="-78"/>
              </a:rPr>
              <a:t>كلمات التشجيع من قبل المعلم </a:t>
            </a:r>
            <a:r>
              <a:rPr lang="ar-SA" sz="3600" dirty="0">
                <a:latin typeface="Arabic Typesetting" panose="03020402040406030203" pitchFamily="66" charset="-78"/>
                <a:cs typeface="Arabic Typesetting" panose="03020402040406030203" pitchFamily="66" charset="-78"/>
              </a:rPr>
              <a:t>حتى يستطيع الطالب التغلب على</a:t>
            </a:r>
            <a:r>
              <a:rPr lang="ar-IQ" sz="3600" dirty="0">
                <a:latin typeface="Arabic Typesetting" panose="03020402040406030203" pitchFamily="66" charset="-78"/>
                <a:cs typeface="Arabic Typesetting" panose="03020402040406030203" pitchFamily="66" charset="-78"/>
              </a:rPr>
              <a:t> مشكلة</a:t>
            </a:r>
            <a:r>
              <a:rPr lang="ar-SA" sz="3600" dirty="0">
                <a:latin typeface="Arabic Typesetting" panose="03020402040406030203" pitchFamily="66" charset="-78"/>
                <a:cs typeface="Arabic Typesetting" panose="03020402040406030203" pitchFamily="66" charset="-78"/>
              </a:rPr>
              <a:t> قلق الوقوف</a:t>
            </a:r>
            <a:r>
              <a:rPr lang="ar-IQ" sz="3600" dirty="0">
                <a:latin typeface="Arabic Typesetting" panose="03020402040406030203" pitchFamily="66" charset="-78"/>
                <a:cs typeface="Arabic Typesetting" panose="03020402040406030203" pitchFamily="66" charset="-78"/>
              </a:rPr>
              <a:t> والحديث أمام زملاءه.</a:t>
            </a:r>
          </a:p>
          <a:p>
            <a:pPr marL="0" indent="0" algn="just">
              <a:buNone/>
            </a:pPr>
            <a:r>
              <a:rPr lang="ar-SA" sz="3600" dirty="0">
                <a:latin typeface="Arabic Typesetting" panose="03020402040406030203" pitchFamily="66" charset="-78"/>
                <a:cs typeface="Arabic Typesetting" panose="03020402040406030203" pitchFamily="66" charset="-78"/>
              </a:rPr>
              <a:t>وبهذا سوف يتعلم الطالب التغلب على مشاعر القلق والتوتر في مثل هكذا مواقف واستبدالها بالاسترخاء والهدوء</a:t>
            </a:r>
            <a:r>
              <a:rPr lang="ar-IQ" sz="3600" dirty="0">
                <a:latin typeface="Arabic Typesetting" panose="03020402040406030203" pitchFamily="66" charset="-78"/>
                <a:cs typeface="Arabic Typesetting" panose="03020402040406030203" pitchFamily="66" charset="-78"/>
              </a:rPr>
              <a:t> لاحقاً.</a:t>
            </a:r>
            <a:r>
              <a:rPr lang="ar-SA" sz="3600" dirty="0">
                <a:latin typeface="Arabic Typesetting" panose="03020402040406030203" pitchFamily="66" charset="-78"/>
                <a:cs typeface="Arabic Typesetting" panose="03020402040406030203" pitchFamily="66" charset="-78"/>
              </a:rPr>
              <a:t> </a:t>
            </a:r>
            <a:endParaRPr lang="en-US" sz="3600" dirty="0">
              <a:latin typeface="Arabic Typesetting" panose="03020402040406030203" pitchFamily="66" charset="-78"/>
              <a:cs typeface="Arabic Typesetting" panose="03020402040406030203" pitchFamily="66" charset="-78"/>
            </a:endParaRPr>
          </a:p>
          <a:p>
            <a:pPr marL="0" indent="0">
              <a:buNone/>
            </a:pPr>
            <a:endParaRPr lang="en-US" dirty="0"/>
          </a:p>
        </p:txBody>
      </p:sp>
    </p:spTree>
    <p:extLst>
      <p:ext uri="{BB962C8B-B14F-4D97-AF65-F5344CB8AC3E}">
        <p14:creationId xmlns:p14="http://schemas.microsoft.com/office/powerpoint/2010/main" val="348260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ar-IQ" dirty="0"/>
          </a:p>
          <a:p>
            <a:pPr marL="0" indent="0" algn="just">
              <a:buNone/>
            </a:pPr>
            <a:r>
              <a:rPr lang="ar-IQ" sz="3600" dirty="0">
                <a:latin typeface="Arabic Typesetting" panose="03020402040406030203" pitchFamily="66" charset="-78"/>
                <a:cs typeface="Arabic Typesetting" panose="03020402040406030203" pitchFamily="66" charset="-78"/>
              </a:rPr>
              <a:t>حدثت تغير كبير على علم النفس خلال بدايات القرن العشرين مع ظهور مدرسة فكرية أخرى من مدارس علم النفس تدعى </a:t>
            </a:r>
            <a:r>
              <a:rPr lang="ar-IQ" sz="3600" b="1" dirty="0">
                <a:latin typeface="Arabic Typesetting" panose="03020402040406030203" pitchFamily="66" charset="-78"/>
                <a:cs typeface="Arabic Typesetting" panose="03020402040406030203" pitchFamily="66" charset="-78"/>
              </a:rPr>
              <a:t>السلوكية  </a:t>
            </a:r>
            <a:r>
              <a:rPr lang="en-US" sz="3600" b="1" dirty="0">
                <a:latin typeface="Arabic Typesetting" panose="03020402040406030203" pitchFamily="66" charset="-78"/>
                <a:cs typeface="Arabic Typesetting" panose="03020402040406030203" pitchFamily="66" charset="-78"/>
                <a:hlinkClick r:id="rId2"/>
              </a:rPr>
              <a:t>behaviorism</a:t>
            </a:r>
            <a:r>
              <a:rPr lang="ar-IQ" sz="3600" dirty="0">
                <a:latin typeface="Arabic Typesetting" panose="03020402040406030203" pitchFamily="66" charset="-78"/>
                <a:cs typeface="Arabic Typesetting" panose="03020402040406030203" pitchFamily="66" charset="-78"/>
              </a:rPr>
              <a:t>. </a:t>
            </a:r>
          </a:p>
          <a:p>
            <a:pPr marL="0" indent="0" algn="just">
              <a:buNone/>
            </a:pPr>
            <a:r>
              <a:rPr lang="ar-IQ" sz="3600" dirty="0">
                <a:latin typeface="Arabic Typesetting" panose="03020402040406030203" pitchFamily="66" charset="-78"/>
                <a:cs typeface="Arabic Typesetting" panose="03020402040406030203" pitchFamily="66" charset="-78"/>
              </a:rPr>
              <a:t>والتغير الجديد الذي أدخلته السلوكية على علم النفس هو:</a:t>
            </a:r>
          </a:p>
          <a:p>
            <a:pPr algn="just"/>
            <a:r>
              <a:rPr lang="ar-IQ" sz="3600" dirty="0">
                <a:latin typeface="Arabic Typesetting" panose="03020402040406030203" pitchFamily="66" charset="-78"/>
                <a:cs typeface="Arabic Typesetting" panose="03020402040406030203" pitchFamily="66" charset="-78"/>
              </a:rPr>
              <a:t>رفضها لمفهوم العقل وبشقيه الواعي وغير الواعي. </a:t>
            </a:r>
          </a:p>
          <a:p>
            <a:pPr algn="just"/>
            <a:r>
              <a:rPr lang="ar-IQ" sz="3600" dirty="0">
                <a:latin typeface="Arabic Typesetting" panose="03020402040406030203" pitchFamily="66" charset="-78"/>
                <a:cs typeface="Arabic Typesetting" panose="03020402040406030203" pitchFamily="66" charset="-78"/>
              </a:rPr>
              <a:t>والتأكيد بدلا من ذلك على السلوك المُلاحَظْ (أي الذي يمكن ملاحظته) فقط.   </a:t>
            </a:r>
          </a:p>
        </p:txBody>
      </p:sp>
    </p:spTree>
    <p:extLst>
      <p:ext uri="{BB962C8B-B14F-4D97-AF65-F5344CB8AC3E}">
        <p14:creationId xmlns:p14="http://schemas.microsoft.com/office/powerpoint/2010/main" val="1110937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0"/>
            <a:r>
              <a:rPr lang="ar-IQ" sz="4000" b="1" dirty="0">
                <a:latin typeface="Arabic Typesetting" panose="03020402040406030203" pitchFamily="66" charset="-78"/>
                <a:cs typeface="Arabic Typesetting" panose="03020402040406030203" pitchFamily="66" charset="-78"/>
              </a:rPr>
              <a:t>بافلوف و الاشراط الكلاسيكي</a:t>
            </a:r>
            <a:br>
              <a:rPr lang="ar-IQ" sz="4000" b="1" dirty="0">
                <a:latin typeface="Arabic Typesetting" panose="03020402040406030203" pitchFamily="66" charset="-78"/>
                <a:cs typeface="Arabic Typesetting" panose="03020402040406030203" pitchFamily="66" charset="-78"/>
              </a:rPr>
            </a:br>
            <a:r>
              <a:rPr lang="en-US" sz="4000" b="1" dirty="0">
                <a:latin typeface="Arabic Typesetting" panose="03020402040406030203" pitchFamily="66" charset="-78"/>
                <a:cs typeface="Arabic Typesetting" panose="03020402040406030203" pitchFamily="66" charset="-78"/>
              </a:rPr>
              <a:t>classical</a:t>
            </a:r>
            <a:r>
              <a:rPr lang="ar-IQ" sz="4000" b="1" dirty="0">
                <a:latin typeface="Arabic Typesetting" panose="03020402040406030203" pitchFamily="66" charset="-78"/>
                <a:cs typeface="Arabic Typesetting" panose="03020402040406030203" pitchFamily="66" charset="-78"/>
              </a:rPr>
              <a:t> </a:t>
            </a:r>
            <a:r>
              <a:rPr lang="en-US" sz="4000" b="1" dirty="0">
                <a:latin typeface="Arabic Typesetting" panose="03020402040406030203" pitchFamily="66" charset="-78"/>
                <a:cs typeface="Arabic Typesetting" panose="03020402040406030203" pitchFamily="66" charset="-78"/>
              </a:rPr>
              <a:t>conditioning</a:t>
            </a:r>
            <a:br>
              <a:rPr lang="en-US" dirty="0"/>
            </a:br>
            <a:endParaRPr lang="ar-IQ" dirty="0"/>
          </a:p>
        </p:txBody>
      </p:sp>
      <p:sp>
        <p:nvSpPr>
          <p:cNvPr id="3" name="Content Placeholder 2"/>
          <p:cNvSpPr>
            <a:spLocks noGrp="1"/>
          </p:cNvSpPr>
          <p:nvPr>
            <p:ph idx="1"/>
          </p:nvPr>
        </p:nvSpPr>
        <p:spPr>
          <a:xfrm>
            <a:off x="1896533" y="2133600"/>
            <a:ext cx="9608079" cy="3777622"/>
          </a:xfrm>
        </p:spPr>
        <p:txBody>
          <a:bodyPr>
            <a:normAutofit/>
          </a:bodyPr>
          <a:lstStyle/>
          <a:p>
            <a:pPr marL="0" indent="0">
              <a:buNone/>
            </a:pPr>
            <a:r>
              <a:rPr lang="ar-IQ" sz="3200" dirty="0">
                <a:latin typeface="Arabic Typesetting" panose="03020402040406030203" pitchFamily="66" charset="-78"/>
                <a:cs typeface="Arabic Typesetting" panose="03020402040406030203" pitchFamily="66" charset="-78"/>
              </a:rPr>
              <a:t>تدين السلوكية بالفضل إلى عالم فسلجة روسي  هو بافلوف  </a:t>
            </a:r>
            <a:r>
              <a:rPr lang="en-US" sz="3200" dirty="0">
                <a:latin typeface="Arabic Typesetting" panose="03020402040406030203" pitchFamily="66" charset="-78"/>
                <a:cs typeface="Arabic Typesetting" panose="03020402040406030203" pitchFamily="66" charset="-78"/>
                <a:hlinkClick r:id="rId2"/>
              </a:rPr>
              <a:t>Ivan Pavlov</a:t>
            </a:r>
            <a:r>
              <a:rPr lang="ar-IQ" sz="3200" dirty="0">
                <a:latin typeface="Arabic Typesetting" panose="03020402040406030203" pitchFamily="66" charset="-78"/>
                <a:cs typeface="Arabic Typesetting" panose="03020402040406030203" pitchFamily="66" charset="-78"/>
              </a:rPr>
              <a:t> </a:t>
            </a:r>
          </a:p>
          <a:p>
            <a:pPr marL="0" indent="0">
              <a:buNone/>
            </a:pPr>
            <a:r>
              <a:rPr lang="ar-IQ" sz="3200" dirty="0">
                <a:latin typeface="Arabic Typesetting" panose="03020402040406030203" pitchFamily="66" charset="-78"/>
                <a:cs typeface="Arabic Typesetting" panose="03020402040406030203" pitchFamily="66" charset="-78"/>
              </a:rPr>
              <a:t>حيث وضع الحجر الأساس لها. كان بافلوف يقوم بأبحاث حول جهاز الهضم لدى </a:t>
            </a:r>
          </a:p>
          <a:p>
            <a:pPr marL="0" indent="0">
              <a:buNone/>
            </a:pPr>
            <a:r>
              <a:rPr lang="ar-IQ" sz="3200" dirty="0">
                <a:latin typeface="Arabic Typesetting" panose="03020402040406030203" pitchFamily="66" charset="-78"/>
                <a:cs typeface="Arabic Typesetting" panose="03020402040406030203" pitchFamily="66" charset="-78"/>
              </a:rPr>
              <a:t>الكلاب، وقد قادته  هذه الأبحاث لاكتشاف ما أسماه  عمليـة  الإشـراط الكلاسيكي </a:t>
            </a:r>
          </a:p>
          <a:p>
            <a:pPr marL="0" indent="0">
              <a:buNone/>
            </a:pPr>
            <a:r>
              <a:rPr lang="en-US" sz="3200" dirty="0">
                <a:solidFill>
                  <a:srgbClr val="FF0000"/>
                </a:solidFill>
                <a:latin typeface="Arabic Typesetting" panose="03020402040406030203" pitchFamily="66" charset="-78"/>
                <a:cs typeface="Arabic Typesetting" panose="03020402040406030203" pitchFamily="66" charset="-78"/>
              </a:rPr>
              <a:t>classical </a:t>
            </a:r>
            <a:r>
              <a:rPr lang="en-US" sz="3200" dirty="0">
                <a:solidFill>
                  <a:srgbClr val="FF0000"/>
                </a:solidFill>
                <a:latin typeface="Arabic Typesetting" panose="03020402040406030203" pitchFamily="66" charset="-78"/>
                <a:cs typeface="Arabic Typesetting" panose="03020402040406030203" pitchFamily="66" charset="-78"/>
                <a:hlinkClick r:id="rId3">
                  <a:extLst>
                    <a:ext uri="{A12FA001-AC4F-418D-AE19-62706E023703}">
                      <ahyp:hlinkClr xmlns:ahyp="http://schemas.microsoft.com/office/drawing/2018/hyperlinkcolor" val="tx"/>
                    </a:ext>
                  </a:extLst>
                </a:hlinkClick>
              </a:rPr>
              <a:t> conditioning</a:t>
            </a:r>
            <a:r>
              <a:rPr lang="ar-IQ" sz="3200" dirty="0">
                <a:latin typeface="Arabic Typesetting" panose="03020402040406030203" pitchFamily="66" charset="-78"/>
                <a:cs typeface="Arabic Typesetting" panose="03020402040406030203" pitchFamily="66" charset="-78"/>
              </a:rPr>
              <a:t>. </a:t>
            </a:r>
          </a:p>
          <a:p>
            <a:pPr marL="0" indent="0">
              <a:buNone/>
            </a:pPr>
            <a:r>
              <a:rPr lang="ar-SA" sz="3200" dirty="0">
                <a:latin typeface="Arabic Typesetting" panose="03020402040406030203" pitchFamily="66" charset="-78"/>
                <a:cs typeface="Arabic Typesetting" panose="03020402040406030203" pitchFamily="66" charset="-78"/>
              </a:rPr>
              <a:t>وتشير هذه العملية إلى ان السلوك</a:t>
            </a:r>
            <a:r>
              <a:rPr lang="ar-IQ" sz="3200" dirty="0">
                <a:latin typeface="Arabic Typesetting" panose="03020402040406030203" pitchFamily="66" charset="-78"/>
                <a:cs typeface="Arabic Typesetting" panose="03020402040406030203" pitchFamily="66" charset="-78"/>
              </a:rPr>
              <a:t> </a:t>
            </a:r>
            <a:r>
              <a:rPr lang="ar-SA" sz="3200" dirty="0">
                <a:latin typeface="Arabic Typesetting" panose="03020402040406030203" pitchFamily="66" charset="-78"/>
                <a:cs typeface="Arabic Typesetting" panose="03020402040406030203" pitchFamily="66" charset="-78"/>
              </a:rPr>
              <a:t> يمكن تعلمه من خلال ارتباطات شرطية </a:t>
            </a:r>
            <a:endParaRPr lang="ar-IQ" sz="3200" dirty="0">
              <a:latin typeface="Arabic Typesetting" panose="03020402040406030203" pitchFamily="66" charset="-78"/>
              <a:cs typeface="Arabic Typesetting" panose="03020402040406030203" pitchFamily="66" charset="-78"/>
            </a:endParaRPr>
          </a:p>
          <a:p>
            <a:pPr marL="0" indent="0">
              <a:buNone/>
            </a:pPr>
            <a:r>
              <a:rPr lang="en-US" sz="3200" dirty="0">
                <a:latin typeface="Arabic Typesetting" panose="03020402040406030203" pitchFamily="66" charset="-78"/>
                <a:cs typeface="Arabic Typesetting" panose="03020402040406030203" pitchFamily="66" charset="-78"/>
              </a:rPr>
              <a:t>conditioned associations</a:t>
            </a:r>
            <a:r>
              <a:rPr lang="ar-IQ" sz="2000" dirty="0"/>
              <a:t>.</a:t>
            </a:r>
          </a:p>
        </p:txBody>
      </p:sp>
      <p:pic>
        <p:nvPicPr>
          <p:cNvPr id="4" name="Picture 3"/>
          <p:cNvPicPr>
            <a:picLocks noChangeAspect="1"/>
          </p:cNvPicPr>
          <p:nvPr/>
        </p:nvPicPr>
        <p:blipFill>
          <a:blip r:embed="rId4"/>
          <a:stretch>
            <a:fillRect/>
          </a:stretch>
        </p:blipFill>
        <p:spPr>
          <a:xfrm>
            <a:off x="1896533" y="2133600"/>
            <a:ext cx="2219325" cy="3143250"/>
          </a:xfrm>
          <a:prstGeom prst="rect">
            <a:avLst/>
          </a:prstGeom>
        </p:spPr>
      </p:pic>
    </p:spTree>
    <p:extLst>
      <p:ext uri="{BB962C8B-B14F-4D97-AF65-F5344CB8AC3E}">
        <p14:creationId xmlns:p14="http://schemas.microsoft.com/office/powerpoint/2010/main" val="542383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600200"/>
            <a:ext cx="8915400" cy="4311022"/>
          </a:xfrm>
        </p:spPr>
        <p:txBody>
          <a:bodyPr>
            <a:noAutofit/>
          </a:bodyPr>
          <a:lstStyle/>
          <a:p>
            <a:pPr marL="0" indent="0" algn="just">
              <a:buNone/>
            </a:pPr>
            <a:r>
              <a:rPr lang="ar-IQ" sz="3600" dirty="0">
                <a:latin typeface="Arabic Typesetting" panose="03020402040406030203" pitchFamily="66" charset="-78"/>
                <a:cs typeface="Arabic Typesetting" panose="03020402040406030203" pitchFamily="66" charset="-78"/>
              </a:rPr>
              <a:t>مع وجوب الملاحظة، ان بافلوف لم يكن يعتبر نفسه عالم نفس سلوكي لانه بالأساس لم يكن كذلك كما قلنا، والعمل الذي كان عاكفاً عليه لم يكن في مجال الدراسات النفسية وقد قلنا هذا أيضاً. وبالصدفة توصل الى اكتشاف عملية الإرتباط الشرطي عام </a:t>
            </a:r>
            <a:r>
              <a:rPr lang="ar-IQ" sz="3600" dirty="0">
                <a:highlight>
                  <a:srgbClr val="FFFF00"/>
                </a:highlight>
                <a:latin typeface="Arabic Typesetting" panose="03020402040406030203" pitchFamily="66" charset="-78"/>
                <a:cs typeface="Arabic Typesetting" panose="03020402040406030203" pitchFamily="66" charset="-78"/>
              </a:rPr>
              <a:t>1901</a:t>
            </a:r>
            <a:r>
              <a:rPr lang="ar-IQ" sz="3600" dirty="0">
                <a:latin typeface="Arabic Typesetting" panose="03020402040406030203" pitchFamily="66" charset="-78"/>
                <a:cs typeface="Arabic Typesetting" panose="03020402040406030203" pitchFamily="66" charset="-78"/>
              </a:rPr>
              <a:t>. بينما نشر واطسن كتابه الأول حول المدرسة السلوكية عام 1913. لذلك يمكن إعتبار  بافلوف صاحب الريادة في تأسيس التوجه السلوكي في علم النفس وان لم يكن هذا في نيته أساساً.</a:t>
            </a:r>
          </a:p>
          <a:p>
            <a:pPr marL="0" indent="0" algn="just">
              <a:buNone/>
            </a:pPr>
            <a:endParaRPr lang="ar-IQ" sz="3600" dirty="0">
              <a:latin typeface="Arabic Typesetting" panose="03020402040406030203" pitchFamily="66" charset="-78"/>
              <a:cs typeface="Arabic Typesetting" panose="03020402040406030203" pitchFamily="66" charset="-78"/>
            </a:endParaRPr>
          </a:p>
          <a:p>
            <a:pPr marL="0" indent="0" algn="l">
              <a:buNone/>
            </a:pPr>
            <a:r>
              <a:rPr lang="en-US" sz="2000" dirty="0" err="1">
                <a:latin typeface="Arabic Typesetting" panose="03020402040406030203" pitchFamily="66" charset="-78"/>
                <a:cs typeface="Arabic Typesetting" panose="03020402040406030203" pitchFamily="66" charset="-78"/>
              </a:rPr>
              <a:t>Todes</a:t>
            </a:r>
            <a:r>
              <a:rPr lang="en-US" sz="2000" dirty="0">
                <a:latin typeface="Arabic Typesetting" panose="03020402040406030203" pitchFamily="66" charset="-78"/>
                <a:cs typeface="Arabic Typesetting" panose="03020402040406030203" pitchFamily="66" charset="-78"/>
              </a:rPr>
              <a:t>, Daniel Philip (2002). Pavlov's Physiology Factory. Baltimore MD: Johns Hopkins University Press. pp. 232 ff. ISBN 978-0-8018-6690-6.</a:t>
            </a:r>
          </a:p>
        </p:txBody>
      </p:sp>
    </p:spTree>
    <p:extLst>
      <p:ext uri="{BB962C8B-B14F-4D97-AF65-F5344CB8AC3E}">
        <p14:creationId xmlns:p14="http://schemas.microsoft.com/office/powerpoint/2010/main" val="879101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A655A5-B4A5-477B-AA72-FD0837E07087}"/>
              </a:ext>
            </a:extLst>
          </p:cNvPr>
          <p:cNvSpPr>
            <a:spLocks noGrp="1"/>
          </p:cNvSpPr>
          <p:nvPr>
            <p:ph idx="1"/>
          </p:nvPr>
        </p:nvSpPr>
        <p:spPr/>
        <p:txBody>
          <a:bodyPr/>
          <a:lstStyle/>
          <a:p>
            <a:pPr marL="0" indent="0">
              <a:buNone/>
            </a:pPr>
            <a:r>
              <a:rPr lang="ar-IQ" sz="3600" dirty="0">
                <a:latin typeface="Arabic Typesetting" panose="03020402040406030203" pitchFamily="66" charset="-78"/>
                <a:cs typeface="Arabic Typesetting" panose="03020402040406030203" pitchFamily="66" charset="-78"/>
              </a:rPr>
              <a:t>وأشار بافلوف إلى ان عملية التعلم هذه يمكن ان تستخدم لعمل ارتباطات بين مثير بيئي محايد </a:t>
            </a:r>
            <a:r>
              <a:rPr lang="en-US" sz="3600" dirty="0">
                <a:latin typeface="Arabic Typesetting" panose="03020402040406030203" pitchFamily="66" charset="-78"/>
                <a:cs typeface="Arabic Typesetting" panose="03020402040406030203" pitchFamily="66" charset="-78"/>
              </a:rPr>
              <a:t>environmental stimulus </a:t>
            </a:r>
            <a:r>
              <a:rPr lang="ar-IQ" sz="3600" dirty="0">
                <a:latin typeface="Arabic Typesetting" panose="03020402040406030203" pitchFamily="66" charset="-78"/>
                <a:cs typeface="Arabic Typesetting" panose="03020402040406030203" pitchFamily="66" charset="-78"/>
              </a:rPr>
              <a:t> ومثير طبيعي </a:t>
            </a:r>
            <a:r>
              <a:rPr lang="en-US" sz="3600" dirty="0">
                <a:latin typeface="Arabic Typesetting" panose="03020402040406030203" pitchFamily="66" charset="-78"/>
                <a:cs typeface="Arabic Typesetting" panose="03020402040406030203" pitchFamily="66" charset="-78"/>
              </a:rPr>
              <a:t>naturally occurring stimulus.</a:t>
            </a:r>
            <a:r>
              <a:rPr lang="ar-IQ" sz="3600" dirty="0">
                <a:latin typeface="Arabic Typesetting" panose="03020402040406030203" pitchFamily="66" charset="-78"/>
                <a:cs typeface="Arabic Typesetting" panose="03020402040406030203" pitchFamily="66" charset="-78"/>
              </a:rPr>
              <a:t>.</a:t>
            </a:r>
          </a:p>
          <a:p>
            <a:pPr marL="0" indent="0">
              <a:buNone/>
            </a:pPr>
            <a:r>
              <a:rPr lang="ar-IQ" sz="3600" dirty="0">
                <a:latin typeface="Arabic Typesetting" panose="03020402040406030203" pitchFamily="66" charset="-78"/>
                <a:cs typeface="Arabic Typesetting" panose="03020402040406030203" pitchFamily="66" charset="-78"/>
              </a:rPr>
              <a:t>حيث لاحظ ان الكلاب تفرز اللعاب قبل ان يقدم لها الطعام وأطلق على هذه الظاهرة في البداية مصطلح الإفراز النفسي </a:t>
            </a:r>
            <a:r>
              <a:rPr lang="en-US" sz="3600" dirty="0">
                <a:latin typeface="Arabic Typesetting" panose="03020402040406030203" pitchFamily="66" charset="-78"/>
                <a:cs typeface="Arabic Typesetting" panose="03020402040406030203" pitchFamily="66" charset="-78"/>
              </a:rPr>
              <a:t>psychic secretion</a:t>
            </a:r>
            <a:endParaRPr lang="en-US" dirty="0"/>
          </a:p>
        </p:txBody>
      </p:sp>
    </p:spTree>
    <p:extLst>
      <p:ext uri="{BB962C8B-B14F-4D97-AF65-F5344CB8AC3E}">
        <p14:creationId xmlns:p14="http://schemas.microsoft.com/office/powerpoint/2010/main" val="461578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608667"/>
            <a:ext cx="8915400" cy="4302555"/>
          </a:xfrm>
        </p:spPr>
        <p:txBody>
          <a:bodyPr>
            <a:normAutofit/>
          </a:bodyPr>
          <a:lstStyle/>
          <a:p>
            <a:pPr marL="0" indent="0" algn="just">
              <a:buNone/>
            </a:pPr>
            <a:r>
              <a:rPr lang="ar-SA" sz="3600" b="1" dirty="0">
                <a:latin typeface="Arabic Typesetting" panose="03020402040406030203" pitchFamily="66" charset="-78"/>
                <a:cs typeface="Arabic Typesetting" panose="03020402040406030203" pitchFamily="66" charset="-78"/>
              </a:rPr>
              <a:t>بعض المبادئ الأساسية:</a:t>
            </a:r>
            <a:endParaRPr lang="ar-IQ" sz="3600" b="1" dirty="0">
              <a:latin typeface="Arabic Typesetting" panose="03020402040406030203" pitchFamily="66" charset="-78"/>
              <a:cs typeface="Arabic Typesetting" panose="03020402040406030203" pitchFamily="66" charset="-78"/>
            </a:endParaRPr>
          </a:p>
          <a:p>
            <a:pPr marL="457200" lvl="0" indent="-457200" algn="just">
              <a:buFont typeface="+mj-lt"/>
              <a:buAutoNum type="arabicPeriod"/>
            </a:pPr>
            <a:r>
              <a:rPr lang="ar-SA" sz="3600" b="1" dirty="0">
                <a:latin typeface="Arabic Typesetting" panose="03020402040406030203" pitchFamily="66" charset="-78"/>
                <a:cs typeface="Arabic Typesetting" panose="03020402040406030203" pitchFamily="66" charset="-78"/>
              </a:rPr>
              <a:t>المثير غير الشرطي</a:t>
            </a:r>
            <a:r>
              <a:rPr lang="en-US" sz="3600" b="1" dirty="0">
                <a:latin typeface="Arabic Typesetting" panose="03020402040406030203" pitchFamily="66" charset="-78"/>
                <a:cs typeface="Arabic Typesetting" panose="03020402040406030203" pitchFamily="66" charset="-78"/>
              </a:rPr>
              <a:t> </a:t>
            </a:r>
            <a:r>
              <a:rPr lang="ar-SA" sz="3600" b="1" dirty="0">
                <a:latin typeface="Arabic Typesetting" panose="03020402040406030203" pitchFamily="66" charset="-78"/>
                <a:cs typeface="Arabic Typesetting" panose="03020402040406030203" pitchFamily="66" charset="-78"/>
              </a:rPr>
              <a:t>  </a:t>
            </a:r>
            <a:r>
              <a:rPr lang="en-US" sz="3600" b="1" dirty="0">
                <a:latin typeface="Arabic Typesetting" panose="03020402040406030203" pitchFamily="66" charset="-78"/>
                <a:cs typeface="Arabic Typesetting" panose="03020402040406030203" pitchFamily="66" charset="-78"/>
                <a:hlinkClick r:id="rId2"/>
              </a:rPr>
              <a:t>unconditioned stimulus</a:t>
            </a:r>
            <a:r>
              <a:rPr lang="ar-SA" sz="3600" dirty="0">
                <a:latin typeface="Arabic Typesetting" panose="03020402040406030203" pitchFamily="66" charset="-78"/>
                <a:cs typeface="Arabic Typesetting" panose="03020402040406030203" pitchFamily="66" charset="-78"/>
              </a:rPr>
              <a:t>، وهو المثير الطبيعي والذي يمتلك القدرة على توليد استجابة بشكل آلي وطبيعي.</a:t>
            </a:r>
            <a:r>
              <a:rPr lang="ar-IQ" sz="3600" dirty="0">
                <a:latin typeface="Arabic Typesetting" panose="03020402040406030203" pitchFamily="66" charset="-78"/>
                <a:cs typeface="Arabic Typesetting" panose="03020402040406030203" pitchFamily="66" charset="-78"/>
              </a:rPr>
              <a:t> </a:t>
            </a:r>
            <a:r>
              <a:rPr lang="ar-SA" sz="3600" dirty="0">
                <a:latin typeface="Arabic Typesetting" panose="03020402040406030203" pitchFamily="66" charset="-78"/>
                <a:cs typeface="Arabic Typesetting" panose="03020402040406030203" pitchFamily="66" charset="-78"/>
              </a:rPr>
              <a:t>مثال ذلك، عندما تشتم رائحة طعام مفضل لديك</a:t>
            </a:r>
            <a:r>
              <a:rPr lang="ar-IQ" sz="3600" dirty="0">
                <a:latin typeface="Arabic Typesetting" panose="03020402040406030203" pitchFamily="66" charset="-78"/>
                <a:cs typeface="Arabic Typesetting" panose="03020402040406030203" pitchFamily="66" charset="-78"/>
              </a:rPr>
              <a:t>، أو ترى هذا الطعام</a:t>
            </a:r>
            <a:r>
              <a:rPr lang="ar-SA" sz="3600" dirty="0">
                <a:latin typeface="Arabic Typesetting" panose="03020402040406030203" pitchFamily="66" charset="-78"/>
                <a:cs typeface="Arabic Typesetting" panose="03020402040406030203" pitchFamily="66" charset="-78"/>
              </a:rPr>
              <a:t>، فقد تشعر بالرغبة بتناول الطعام. في هذه الحالة فأن رائحة الطعام</a:t>
            </a:r>
            <a:r>
              <a:rPr lang="ar-IQ" sz="3600" dirty="0">
                <a:latin typeface="Arabic Typesetting" panose="03020402040406030203" pitchFamily="66" charset="-78"/>
                <a:cs typeface="Arabic Typesetting" panose="03020402040406030203" pitchFamily="66" charset="-78"/>
              </a:rPr>
              <a:t> أو منظره يعتبران </a:t>
            </a:r>
            <a:r>
              <a:rPr lang="ar-SA" sz="3600" dirty="0">
                <a:latin typeface="Arabic Typesetting" panose="03020402040406030203" pitchFamily="66" charset="-78"/>
                <a:cs typeface="Arabic Typesetting" panose="03020402040406030203" pitchFamily="66" charset="-78"/>
              </a:rPr>
              <a:t>مثيرا غير شرطي، أي مثير طبيعي.</a:t>
            </a:r>
            <a:endParaRPr lang="en-US" sz="3600" dirty="0">
              <a:latin typeface="Arabic Typesetting" panose="03020402040406030203" pitchFamily="66" charset="-78"/>
              <a:cs typeface="Arabic Typesetting" panose="03020402040406030203" pitchFamily="66" charset="-78"/>
            </a:endParaRPr>
          </a:p>
          <a:p>
            <a:pPr marL="457200" indent="-457200" algn="just">
              <a:buFont typeface="+mj-lt"/>
              <a:buAutoNum type="arabicPeriod"/>
            </a:pPr>
            <a:r>
              <a:rPr lang="ar-SA" sz="3600" b="1" dirty="0">
                <a:latin typeface="Arabic Typesetting" panose="03020402040406030203" pitchFamily="66" charset="-78"/>
                <a:cs typeface="Arabic Typesetting" panose="03020402040406030203" pitchFamily="66" charset="-78"/>
              </a:rPr>
              <a:t>الاستجابة غير الشرطية </a:t>
            </a:r>
            <a:r>
              <a:rPr lang="en-US" sz="3600" b="1" dirty="0">
                <a:latin typeface="Arabic Typesetting" panose="03020402040406030203" pitchFamily="66" charset="-78"/>
                <a:cs typeface="Arabic Typesetting" panose="03020402040406030203" pitchFamily="66" charset="-78"/>
                <a:hlinkClick r:id="rId3"/>
              </a:rPr>
              <a:t>unconditioned response</a:t>
            </a:r>
            <a:r>
              <a:rPr lang="ar-IQ" sz="3600" dirty="0">
                <a:latin typeface="Arabic Typesetting" panose="03020402040406030203" pitchFamily="66" charset="-78"/>
                <a:cs typeface="Arabic Typesetting" panose="03020402040406030203" pitchFamily="66" charset="-78"/>
              </a:rPr>
              <a:t>،</a:t>
            </a:r>
            <a:r>
              <a:rPr lang="ar-SA" sz="3600" dirty="0">
                <a:latin typeface="Arabic Typesetting" panose="03020402040406030203" pitchFamily="66" charset="-78"/>
                <a:cs typeface="Arabic Typesetting" panose="03020402040406030203" pitchFamily="66" charset="-78"/>
              </a:rPr>
              <a:t> وهي استجابة غير مُتَعَلَمَة لمثير غير شرطي. وفي مثالنا السابق يعتبر الإحساس بالجوع هو استجابة غير شرطية.</a:t>
            </a:r>
            <a:endParaRPr lang="ar-IQ" dirty="0"/>
          </a:p>
        </p:txBody>
      </p:sp>
    </p:spTree>
    <p:extLst>
      <p:ext uri="{BB962C8B-B14F-4D97-AF65-F5344CB8AC3E}">
        <p14:creationId xmlns:p14="http://schemas.microsoft.com/office/powerpoint/2010/main" val="2470925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3DA276-E2F1-4E49-90A8-C74FB433218A}"/>
              </a:ext>
            </a:extLst>
          </p:cNvPr>
          <p:cNvSpPr>
            <a:spLocks noGrp="1"/>
          </p:cNvSpPr>
          <p:nvPr>
            <p:ph idx="1"/>
          </p:nvPr>
        </p:nvSpPr>
        <p:spPr/>
        <p:txBody>
          <a:bodyPr>
            <a:normAutofit lnSpcReduction="10000"/>
          </a:bodyPr>
          <a:lstStyle/>
          <a:p>
            <a:pPr marL="0" indent="0" algn="just">
              <a:buNone/>
            </a:pPr>
            <a:r>
              <a:rPr lang="ar-IQ" sz="3600" b="1" dirty="0">
                <a:latin typeface="Arabic Typesetting" panose="03020402040406030203" pitchFamily="66" charset="-78"/>
                <a:cs typeface="Arabic Typesetting" panose="03020402040406030203" pitchFamily="66" charset="-78"/>
              </a:rPr>
              <a:t>3. </a:t>
            </a:r>
            <a:r>
              <a:rPr lang="ar-SA" sz="3600" b="1" dirty="0">
                <a:latin typeface="Arabic Typesetting" panose="03020402040406030203" pitchFamily="66" charset="-78"/>
                <a:cs typeface="Arabic Typesetting" panose="03020402040406030203" pitchFamily="66" charset="-78"/>
              </a:rPr>
              <a:t>المثير الشرطي  </a:t>
            </a:r>
            <a:r>
              <a:rPr lang="en-US" sz="3600" b="1" dirty="0">
                <a:latin typeface="Arabic Typesetting" panose="03020402040406030203" pitchFamily="66" charset="-78"/>
                <a:cs typeface="Arabic Typesetting" panose="03020402040406030203" pitchFamily="66" charset="-78"/>
                <a:hlinkClick r:id="rId2"/>
              </a:rPr>
              <a:t>conditioned stimulus</a:t>
            </a:r>
            <a:r>
              <a:rPr lang="ar-SA" sz="3600" dirty="0">
                <a:latin typeface="Arabic Typesetting" panose="03020402040406030203" pitchFamily="66" charset="-78"/>
                <a:cs typeface="Arabic Typesetting" panose="03020402040406030203" pitchFamily="66" charset="-78"/>
              </a:rPr>
              <a:t>، هو مثير محايد غير قادر بحد ذاته على توليد استجابة، ولكنه وبعد الارتباط </a:t>
            </a:r>
            <a:r>
              <a:rPr lang="en-US" sz="3600" dirty="0">
                <a:latin typeface="Arabic Typesetting" panose="03020402040406030203" pitchFamily="66" charset="-78"/>
                <a:cs typeface="Arabic Typesetting" panose="03020402040406030203" pitchFamily="66" charset="-78"/>
              </a:rPr>
              <a:t>associated</a:t>
            </a:r>
            <a:r>
              <a:rPr lang="ar-SA" sz="3600" dirty="0">
                <a:latin typeface="Arabic Typesetting" panose="03020402040406030203" pitchFamily="66" charset="-78"/>
                <a:cs typeface="Arabic Typesetting" panose="03020402040406030203" pitchFamily="66" charset="-78"/>
              </a:rPr>
              <a:t> مع مثير غير شرطي، يكتسب القدرة على توليد استجابة. </a:t>
            </a:r>
            <a:endParaRPr lang="en-US" sz="3600" dirty="0">
              <a:latin typeface="Arabic Typesetting" panose="03020402040406030203" pitchFamily="66" charset="-78"/>
              <a:cs typeface="Arabic Typesetting" panose="03020402040406030203" pitchFamily="66" charset="-78"/>
            </a:endParaRPr>
          </a:p>
          <a:p>
            <a:pPr marL="0" indent="0" algn="just">
              <a:buNone/>
            </a:pPr>
            <a:r>
              <a:rPr lang="ar-SA" sz="3600" dirty="0">
                <a:latin typeface="Arabic Typesetting" panose="03020402040406030203" pitchFamily="66" charset="-78"/>
                <a:cs typeface="Arabic Typesetting" panose="03020402040406030203" pitchFamily="66" charset="-78"/>
              </a:rPr>
              <a:t>اذا رجعنا إلى مثالنا السابق، لنفترض انك عندما شممت رائحة الطعام المفضل لديك انطلق في نفس الوقت صوت صفارة، اذا تكرر هذا الارتباط بين رائحة الطعام وصوت الصفارة فمن الممكن انك سوف تشعر بالجوع بمجرد سماعك صوت الصفارة. في هذه الحالة سوف نطلق على صوت الصفارة مصطلح المثير الشرطي.</a:t>
            </a:r>
            <a:endParaRPr lang="ar-IQ" sz="3600" dirty="0">
              <a:latin typeface="Arabic Typesetting" panose="03020402040406030203" pitchFamily="66" charset="-78"/>
              <a:cs typeface="Arabic Typesetting" panose="03020402040406030203" pitchFamily="66" charset="-78"/>
            </a:endParaRPr>
          </a:p>
          <a:p>
            <a:pPr marL="0" indent="0" algn="just">
              <a:buNone/>
            </a:pPr>
            <a:endParaRPr lang="en-US" dirty="0"/>
          </a:p>
        </p:txBody>
      </p:sp>
    </p:spTree>
    <p:extLst>
      <p:ext uri="{BB962C8B-B14F-4D97-AF65-F5344CB8AC3E}">
        <p14:creationId xmlns:p14="http://schemas.microsoft.com/office/powerpoint/2010/main" val="3534181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ar-IQ" sz="3600" dirty="0">
                <a:solidFill>
                  <a:srgbClr val="FF0000"/>
                </a:solidFill>
                <a:latin typeface="Arabic Typesetting" panose="03020402040406030203" pitchFamily="66" charset="-78"/>
                <a:cs typeface="Arabic Typesetting" panose="03020402040406030203" pitchFamily="66" charset="-78"/>
              </a:rPr>
              <a:t>4. </a:t>
            </a:r>
            <a:r>
              <a:rPr lang="ar-SA" sz="3600" b="1" dirty="0">
                <a:latin typeface="Arabic Typesetting" panose="03020402040406030203" pitchFamily="66" charset="-78"/>
                <a:cs typeface="Arabic Typesetting" panose="03020402040406030203" pitchFamily="66" charset="-78"/>
              </a:rPr>
              <a:t>الاستجابة الشرطية </a:t>
            </a:r>
            <a:r>
              <a:rPr lang="en-US" sz="3600" b="1" dirty="0">
                <a:latin typeface="Arabic Typesetting" panose="03020402040406030203" pitchFamily="66" charset="-78"/>
                <a:cs typeface="Arabic Typesetting" panose="03020402040406030203" pitchFamily="66" charset="-78"/>
                <a:hlinkClick r:id="rId2"/>
              </a:rPr>
              <a:t>conditioned response</a:t>
            </a:r>
            <a:r>
              <a:rPr lang="ar-SA" sz="3600" dirty="0">
                <a:latin typeface="Arabic Typesetting" panose="03020402040406030203" pitchFamily="66" charset="-78"/>
                <a:cs typeface="Arabic Typesetting" panose="03020402040406030203" pitchFamily="66" charset="-78"/>
              </a:rPr>
              <a:t>، وهي الاستجابة المتعلمة لمثير شرطي. وفي مثالنا السابق، اذا أصبح صوت الصفارة قادرا على توليد استجابة الشعور بالجوع لدينا، فأن الاستجابة الأخيرة سوف نطلق عليها الاستجابة الشرطية. </a:t>
            </a:r>
            <a:endParaRPr lang="en-US" sz="3600" dirty="0">
              <a:latin typeface="Arabic Typesetting" panose="03020402040406030203" pitchFamily="66" charset="-78"/>
              <a:cs typeface="Arabic Typesetting" panose="03020402040406030203" pitchFamily="66" charset="-78"/>
            </a:endParaRPr>
          </a:p>
          <a:p>
            <a:pPr marL="0" indent="0">
              <a:buNone/>
            </a:pPr>
            <a:endParaRPr lang="en-US" sz="2000" dirty="0"/>
          </a:p>
          <a:p>
            <a:pPr marL="0" indent="0">
              <a:buNone/>
            </a:pPr>
            <a:endParaRPr lang="ar-IQ" dirty="0"/>
          </a:p>
        </p:txBody>
      </p:sp>
    </p:spTree>
    <p:extLst>
      <p:ext uri="{BB962C8B-B14F-4D97-AF65-F5344CB8AC3E}">
        <p14:creationId xmlns:p14="http://schemas.microsoft.com/office/powerpoint/2010/main" val="2791499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2133600"/>
            <a:ext cx="8915400" cy="3471333"/>
          </a:xfrm>
        </p:spPr>
        <p:txBody>
          <a:bodyPr>
            <a:noAutofit/>
          </a:bodyPr>
          <a:lstStyle/>
          <a:p>
            <a:pPr marL="0" indent="0" algn="just">
              <a:buNone/>
            </a:pPr>
            <a:r>
              <a:rPr lang="ar-IQ" sz="3600" dirty="0">
                <a:latin typeface="Arabic Typesetting" panose="03020402040406030203" pitchFamily="66" charset="-78"/>
                <a:cs typeface="Arabic Typesetting" panose="03020402040406030203" pitchFamily="66" charset="-78"/>
              </a:rPr>
              <a:t>5. </a:t>
            </a:r>
            <a:r>
              <a:rPr lang="ar-IQ" sz="3600" b="1" dirty="0">
                <a:latin typeface="Arabic Typesetting" panose="03020402040406030203" pitchFamily="66" charset="-78"/>
                <a:cs typeface="Arabic Typesetting" panose="03020402040406030203" pitchFamily="66" charset="-78"/>
              </a:rPr>
              <a:t>التعميم </a:t>
            </a:r>
            <a:r>
              <a:rPr lang="en-US" sz="3600" b="1" dirty="0">
                <a:solidFill>
                  <a:srgbClr val="FF0000"/>
                </a:solidFill>
                <a:latin typeface="Arabic Typesetting" panose="03020402040406030203" pitchFamily="66" charset="-78"/>
                <a:cs typeface="Arabic Typesetting" panose="03020402040406030203" pitchFamily="66" charset="-78"/>
              </a:rPr>
              <a:t>Genralization</a:t>
            </a:r>
            <a:r>
              <a:rPr lang="ar-IQ" sz="3600" dirty="0">
                <a:latin typeface="Arabic Typesetting" panose="03020402040406030203" pitchFamily="66" charset="-78"/>
                <a:cs typeface="Arabic Typesetting" panose="03020402040406030203" pitchFamily="66" charset="-78"/>
              </a:rPr>
              <a:t>، ويعني هذا القانون أنه حينما يتم اشتراط الاستجابة لمثير معين فان المثيرات الأخرى المشابهة للمثير الأصلي تصبح قادرة على استدعاء نفس الاستجابة. بعد أن يتعلم الكلب الاستجابة لقرع الجرس بإفراز اللعاب فانه يستجيب بعد ذلك بإفراز اللعاب عند سماعه لأصوات مشابهة لصوت الجرس. وهذه الظاهرة ظاهرة التعميم تلاحظ كثيراً في سلوك الحيوان والإنسان. فالطفل الذي يخاف نوعاً من الحيوانات يستجيب بالخوف لحيوانات مشابهة لهذا النوع.</a:t>
            </a:r>
          </a:p>
        </p:txBody>
      </p:sp>
    </p:spTree>
    <p:extLst>
      <p:ext uri="{BB962C8B-B14F-4D97-AF65-F5344CB8AC3E}">
        <p14:creationId xmlns:p14="http://schemas.microsoft.com/office/powerpoint/2010/main" val="68509887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4842</TotalTime>
  <Words>1113</Words>
  <Application>Microsoft Office PowerPoint</Application>
  <PresentationFormat>Widescreen</PresentationFormat>
  <Paragraphs>42</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Arabic Typesetting</vt:lpstr>
      <vt:lpstr>Arial</vt:lpstr>
      <vt:lpstr>Century Gothic</vt:lpstr>
      <vt:lpstr>Tahoma</vt:lpstr>
      <vt:lpstr>Wingdings 3</vt:lpstr>
      <vt:lpstr>Wisp</vt:lpstr>
      <vt:lpstr>المدرسة السلوكية The Behaviorism</vt:lpstr>
      <vt:lpstr>PowerPoint Presentation</vt:lpstr>
      <vt:lpstr>بافلوف و الاشراط الكلاسيكي classical conditioning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أمثلة حول الإشراط التقليدي</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المدرسة السلوكية The Behaviorism</dc:title>
  <dc:creator>Rifaat Jasseem</dc:creator>
  <cp:lastModifiedBy>Rifaat Jasseem</cp:lastModifiedBy>
  <cp:revision>42</cp:revision>
  <dcterms:created xsi:type="dcterms:W3CDTF">2020-04-20T04:29:14Z</dcterms:created>
  <dcterms:modified xsi:type="dcterms:W3CDTF">2021-08-18T12:59:20Z</dcterms:modified>
</cp:coreProperties>
</file>